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2.xml" ContentType="application/vnd.openxmlformats-officedocument.them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1228" r:id="rId2"/>
    <p:sldId id="999" r:id="rId3"/>
    <p:sldId id="1227" r:id="rId4"/>
    <p:sldId id="1210" r:id="rId5"/>
    <p:sldId id="1229" r:id="rId6"/>
    <p:sldId id="1230" r:id="rId7"/>
    <p:sldId id="1202" r:id="rId8"/>
    <p:sldId id="1220" r:id="rId9"/>
    <p:sldId id="1225" r:id="rId10"/>
    <p:sldId id="1222" r:id="rId11"/>
    <p:sldId id="1223" r:id="rId12"/>
    <p:sldId id="1224" r:id="rId13"/>
    <p:sldId id="1192" r:id="rId14"/>
    <p:sldId id="280" r:id="rId15"/>
  </p:sldIdLst>
  <p:sldSz cx="9144000" cy="5143500" type="screen16x9"/>
  <p:notesSz cx="6858000" cy="9144000"/>
  <p:defaultTextStyle>
    <a:defPPr>
      <a:defRPr lang="zh-CN"/>
    </a:defPPr>
    <a:lvl1pPr marL="0" lvl="0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kern="1200">
        <a:solidFill>
          <a:schemeClr val="tx1"/>
        </a:solidFill>
        <a:latin typeface="Calibri" panose="020F0502020204030204" charset="0"/>
        <a:ea typeface="等线" panose="02010600030101010101" charset="-122"/>
        <a:cs typeface="+mn-cs"/>
      </a:defRPr>
    </a:lvl1pPr>
    <a:lvl2pPr marL="342900" lvl="1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kern="1200">
        <a:solidFill>
          <a:schemeClr val="tx1"/>
        </a:solidFill>
        <a:latin typeface="Calibri" panose="020F0502020204030204" charset="0"/>
        <a:ea typeface="等线" panose="02010600030101010101" charset="-122"/>
        <a:cs typeface="+mn-cs"/>
      </a:defRPr>
    </a:lvl2pPr>
    <a:lvl3pPr marL="685800" lvl="2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kern="1200">
        <a:solidFill>
          <a:schemeClr val="tx1"/>
        </a:solidFill>
        <a:latin typeface="Calibri" panose="020F0502020204030204" charset="0"/>
        <a:ea typeface="等线" panose="02010600030101010101" charset="-122"/>
        <a:cs typeface="+mn-cs"/>
      </a:defRPr>
    </a:lvl3pPr>
    <a:lvl4pPr marL="1028700" lvl="3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kern="1200">
        <a:solidFill>
          <a:schemeClr val="tx1"/>
        </a:solidFill>
        <a:latin typeface="Calibri" panose="020F0502020204030204" charset="0"/>
        <a:ea typeface="等线" panose="02010600030101010101" charset="-122"/>
        <a:cs typeface="+mn-cs"/>
      </a:defRPr>
    </a:lvl4pPr>
    <a:lvl5pPr marL="1371600" lvl="4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kern="1200">
        <a:solidFill>
          <a:schemeClr val="tx1"/>
        </a:solidFill>
        <a:latin typeface="Calibri" panose="020F0502020204030204" charset="0"/>
        <a:ea typeface="等线" panose="02010600030101010101" charset="-122"/>
        <a:cs typeface="+mn-cs"/>
      </a:defRPr>
    </a:lvl5pPr>
    <a:lvl6pPr marL="2286000" lvl="5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kern="1200">
        <a:solidFill>
          <a:schemeClr val="tx1"/>
        </a:solidFill>
        <a:latin typeface="Calibri" panose="020F0502020204030204" charset="0"/>
        <a:ea typeface="等线" panose="02010600030101010101" charset="-122"/>
        <a:cs typeface="+mn-cs"/>
      </a:defRPr>
    </a:lvl6pPr>
    <a:lvl7pPr marL="2743200" lvl="6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kern="1200">
        <a:solidFill>
          <a:schemeClr val="tx1"/>
        </a:solidFill>
        <a:latin typeface="Calibri" panose="020F0502020204030204" charset="0"/>
        <a:ea typeface="等线" panose="02010600030101010101" charset="-122"/>
        <a:cs typeface="+mn-cs"/>
      </a:defRPr>
    </a:lvl7pPr>
    <a:lvl8pPr marL="3200400" lvl="7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kern="1200">
        <a:solidFill>
          <a:schemeClr val="tx1"/>
        </a:solidFill>
        <a:latin typeface="Calibri" panose="020F0502020204030204" charset="0"/>
        <a:ea typeface="等线" panose="02010600030101010101" charset="-122"/>
        <a:cs typeface="+mn-cs"/>
      </a:defRPr>
    </a:lvl8pPr>
    <a:lvl9pPr marL="3657600" lvl="8" indent="0" algn="l" defTabSz="6858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300" kern="1200">
        <a:solidFill>
          <a:schemeClr val="tx1"/>
        </a:solidFill>
        <a:latin typeface="Calibri" panose="020F0502020204030204" charset="0"/>
        <a:ea typeface="等线" panose="0201060003010101010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0000"/>
    <a:srgbClr val="DB9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99" y="210"/>
      </p:cViewPr>
      <p:guideLst>
        <p:guide orient="horz" pos="15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9798F720-BEB6-4A14-9222-BDBDAE364B3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2021/2/5</a:t>
            </a:fld>
            <a:endParaRPr lang="zh-CN" altLang="en-US" strike="noStrike" noProof="1"/>
          </a:p>
        </p:txBody>
      </p:sp>
      <p:sp>
        <p:nvSpPr>
          <p:cNvPr id="1946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6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7B08A50B-B463-4EE6-8B6E-E2B8F71685AA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/>
          <p:nvPr>
            <p:custDataLst>
              <p:tags r:id="rId1"/>
            </p:custDataLst>
          </p:nvPr>
        </p:nvSpPr>
        <p:spPr bwMode="auto">
          <a:xfrm>
            <a:off x="0" y="3237425"/>
            <a:ext cx="3195218" cy="190607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 sz="975"/>
          </a:p>
        </p:txBody>
      </p:sp>
      <p:sp>
        <p:nvSpPr>
          <p:cNvPr id="13" name="Freeform 7"/>
          <p:cNvSpPr/>
          <p:nvPr>
            <p:custDataLst>
              <p:tags r:id="rId2"/>
            </p:custDataLst>
          </p:nvPr>
        </p:nvSpPr>
        <p:spPr bwMode="auto">
          <a:xfrm>
            <a:off x="559000" y="2889974"/>
            <a:ext cx="8585001" cy="2253527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 sz="975"/>
          </a:p>
        </p:txBody>
      </p:sp>
      <p:sp>
        <p:nvSpPr>
          <p:cNvPr id="7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43000" y="1506131"/>
            <a:ext cx="6858000" cy="8708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43000" y="2446000"/>
            <a:ext cx="6858000" cy="433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2021/2/5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3" grpId="0" bldLvl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8650" y="413657"/>
            <a:ext cx="7886700" cy="41692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>
            <p:custDataLst>
              <p:tags r:id="rId1"/>
            </p:custDataLst>
          </p:nvPr>
        </p:nvSpPr>
        <p:spPr bwMode="auto">
          <a:xfrm>
            <a:off x="0" y="3237425"/>
            <a:ext cx="3195218" cy="190607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 sz="975"/>
          </a:p>
        </p:txBody>
      </p:sp>
      <p:sp>
        <p:nvSpPr>
          <p:cNvPr id="7" name="Freeform 7"/>
          <p:cNvSpPr/>
          <p:nvPr>
            <p:custDataLst>
              <p:tags r:id="rId2"/>
            </p:custDataLst>
          </p:nvPr>
        </p:nvSpPr>
        <p:spPr bwMode="auto">
          <a:xfrm>
            <a:off x="559000" y="2895689"/>
            <a:ext cx="8585001" cy="2253527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 sz="975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142999" y="1601693"/>
            <a:ext cx="6858001" cy="870812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None/>
              <a:defRPr kumimoji="0" lang="zh-CN" altLang="en-US" sz="3000" b="1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 lang="zh-CN" altLang="en-US" dirty="0">
                <a:sym typeface="+mn-ea"/>
              </a:rPr>
              <a:t>母版</a:t>
            </a:r>
            <a:r>
              <a:rPr dirty="0">
                <a:sym typeface="+mn-ea"/>
              </a:rPr>
              <a:t>标题</a:t>
            </a:r>
            <a:r>
              <a:rPr lang="zh-CN" altLang="en-US" dirty="0">
                <a:sym typeface="+mn-ea"/>
              </a:rPr>
              <a:t>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143000" y="2562411"/>
            <a:ext cx="6858000" cy="33337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11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1112687" y="2093177"/>
            <a:ext cx="3914560" cy="1191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25">
              <a:solidFill>
                <a:schemeClr val="accent1"/>
              </a:solidFill>
            </a:endParaRPr>
          </a:p>
        </p:txBody>
      </p:sp>
      <p:sp>
        <p:nvSpPr>
          <p:cNvPr id="8" name="Freeform 7"/>
          <p:cNvSpPr/>
          <p:nvPr>
            <p:custDataLst>
              <p:tags r:id="rId2"/>
            </p:custDataLst>
          </p:nvPr>
        </p:nvSpPr>
        <p:spPr bwMode="auto">
          <a:xfrm>
            <a:off x="2122544" y="3300371"/>
            <a:ext cx="7021456" cy="184313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 sz="975"/>
          </a:p>
        </p:txBody>
      </p:sp>
      <p:sp>
        <p:nvSpPr>
          <p:cNvPr id="9" name="Freeform 6"/>
          <p:cNvSpPr/>
          <p:nvPr>
            <p:custDataLst>
              <p:tags r:id="rId3"/>
            </p:custDataLst>
          </p:nvPr>
        </p:nvSpPr>
        <p:spPr bwMode="auto">
          <a:xfrm>
            <a:off x="0" y="2909870"/>
            <a:ext cx="3744351" cy="2233631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34" tIns="45717" rIns="91434" bIns="45717" numCol="1" anchor="t" anchorCtr="0" compatLnSpc="1"/>
          <a:lstStyle/>
          <a:p>
            <a:endParaRPr lang="zh-CN" altLang="en-US" sz="97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12687" y="2628113"/>
            <a:ext cx="3914559" cy="79374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defRPr sz="405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112687" y="1815666"/>
            <a:ext cx="3914560" cy="26776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r">
              <a:buNone/>
              <a:defRPr sz="135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 Box 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551843" y="2141951"/>
            <a:ext cx="1475404" cy="43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 anchorCtr="0">
            <a:normAutofit fontScale="97500" lnSpcReduction="10000"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  <a:latin typeface="+mn-lt"/>
                <a:ea typeface="微软雅黑" panose="020B0503020204020204" charset="-122"/>
                <a:sym typeface="微软雅黑" panose="020B0503020204020204" charset="-122"/>
              </a:rPr>
              <a:t>2018</a:t>
            </a:r>
            <a:r>
              <a:rPr lang="zh-CN" altLang="en-US" sz="2400" dirty="0">
                <a:solidFill>
                  <a:schemeClr val="accent1"/>
                </a:solidFill>
                <a:latin typeface="+mn-lt"/>
                <a:ea typeface="微软雅黑" panose="020B0503020204020204" charset="-122"/>
                <a:sym typeface="微软雅黑" panose="020B0503020204020204" charset="-122"/>
              </a:rPr>
              <a:t>年度</a:t>
            </a:r>
            <a:endParaRPr lang="zh-CN" altLang="en-US" sz="5400" b="1" dirty="0">
              <a:solidFill>
                <a:schemeClr val="accent1"/>
              </a:solidFill>
              <a:latin typeface="+mn-lt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" name="Text Box 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186471" y="1134974"/>
            <a:ext cx="2162810" cy="270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6995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微软雅黑" panose="020B0503020204020204" charset="-122"/>
                <a:sym typeface="微软雅黑" panose="020B0503020204020204" charset="-122"/>
              </a:rPr>
              <a:t>01</a:t>
            </a:r>
            <a:endParaRPr lang="zh-CN" altLang="en-US" sz="16995" b="1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/>
      <p:bldP spid="1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29841" y="1308721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9841" y="1961707"/>
            <a:ext cx="3868340" cy="26805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29150" y="1308721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29150" y="1961707"/>
            <a:ext cx="3887391" cy="26805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2021/2/5</a:t>
            </a:fld>
            <a:endParaRPr lang="zh-CN" altLang="en-US" dirty="0"/>
          </a:p>
        </p:txBody>
      </p:sp>
      <p:sp>
        <p:nvSpPr>
          <p:cNvPr id="22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28650" y="535255"/>
            <a:ext cx="3511241" cy="107112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7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231888" y="535255"/>
            <a:ext cx="4283912" cy="4052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8650" y="1735405"/>
            <a:ext cx="3511241" cy="28586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2021/2/5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7833674" y="273844"/>
            <a:ext cx="681676" cy="4358879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28649" y="273844"/>
            <a:ext cx="7084832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2021/2/5</a:t>
            </a:fld>
            <a:endParaRPr lang="zh-CN" altLang="en-US" dirty="0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jp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sp>
        <p:nvSpPr>
          <p:cNvPr id="21507" name="文本框 1"/>
          <p:cNvSpPr txBox="1"/>
          <p:nvPr/>
        </p:nvSpPr>
        <p:spPr>
          <a:xfrm>
            <a:off x="954405" y="1508125"/>
            <a:ext cx="7200900" cy="1091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5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超级开发信</a:t>
            </a: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888" y="2880995"/>
            <a:ext cx="2946400" cy="6953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开发信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利用地利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-3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1"/>
          <p:cNvSpPr txBox="1"/>
          <p:nvPr/>
        </p:nvSpPr>
        <p:spPr>
          <a:xfrm>
            <a:off x="88265" y="626745"/>
            <a:ext cx="896747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Dear 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Xxx</a:t>
            </a:r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It is my honor to write an email to you for potential business opportunities about our products xxx.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This is xxx from xxx Company, which is a professional manufacturer of xxx products with more than 20 years experience.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According to the data from Google Trend, our products xxx is starting to be a trend product in your country, please refer to the attachment for the picture of it so that you would have a better idea.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So if you have any interests in it please just feel free to contact me for more information, thank you very much.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Best Regards</a:t>
            </a: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Yours Xxx.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" y="2303780"/>
            <a:ext cx="5111750" cy="17907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开发信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利用人和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-1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1"/>
          <p:cNvSpPr txBox="1"/>
          <p:nvPr/>
        </p:nvSpPr>
        <p:spPr>
          <a:xfrm>
            <a:off x="88265" y="626745"/>
            <a:ext cx="896747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Dear 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Xxx</a:t>
            </a:r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It is my honor to write an email to you for potential business opportunities about our products xxx. </a:t>
            </a:r>
          </a:p>
          <a:p>
            <a:pPr algn="l"/>
            <a:endParaRPr sz="1200">
              <a:solidFill>
                <a:srgbClr val="FFFF00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rgbClr val="FFFF00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 got your contact information from one of my friends in Germany who is doing xxx product, he recommended you to me. </a:t>
            </a: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利用这种客户推荐方式取得客户初步信任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This is xxx from xxx Company, which is a professional manufacturer of xxx products with more than 20 years experience.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If you have needs in the near future of our products, I can send you our detailed information for reference, sure I can also offer you the free samples for quality testing.</a:t>
            </a: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If you can offer me your detailed requirements would be very helpful for me to offer you the quotation for reference. </a:t>
            </a: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利用免费样品吸引客户（可以从运费上平衡产品价值）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Your reply would be highly appreciated.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Best Regards</a:t>
            </a: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Yours Xxx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开发信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利用人和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-2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1"/>
          <p:cNvSpPr txBox="1"/>
          <p:nvPr/>
        </p:nvSpPr>
        <p:spPr>
          <a:xfrm>
            <a:off x="88265" y="626745"/>
            <a:ext cx="896747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Dear Customer,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It is my honor to write an email to you for potential business opportunities about our products xxx.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This is xxx from xxx Company, which is a professional manufacturer of xxx products with more than 20 years experience.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According to the data from Amazon (Wish, eBay...), now our product can help you to have at least 500% profits if you buy this product from us. </a:t>
            </a: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Sure we can offer you the (free) samples for quality testing. </a:t>
            </a: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直观告诉客户庞大的利润空间吸引客户及能给客户提供样品测试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If you have any interests in it please just feel free to contact me so that we have have detailed communication of it.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Looking forward to your kind reply.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Best Regards</a:t>
            </a: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Yours Xxx. </a:t>
            </a: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65" y="2560320"/>
            <a:ext cx="4255135" cy="13703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317740" cy="611505"/>
          </a:xfrm>
        </p:spPr>
        <p:txBody>
          <a:bodyPr>
            <a:noAutofit/>
          </a:bodyPr>
          <a:lstStyle/>
          <a:p>
            <a:r>
              <a:rPr lang="zh-CN" altLang="en-US" sz="4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总结：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1"/>
          <p:cNvSpPr txBox="1"/>
          <p:nvPr/>
        </p:nvSpPr>
        <p:spPr>
          <a:xfrm>
            <a:off x="88265" y="966470"/>
            <a:ext cx="89674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sz="2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开发信的回复率有多高取决于你对这封开发信的用心程度有多深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PA_文本框 10"/>
          <p:cNvSpPr txBox="1"/>
          <p:nvPr>
            <p:custDataLst>
              <p:tags r:id="rId2"/>
            </p:custDataLst>
          </p:nvPr>
        </p:nvSpPr>
        <p:spPr>
          <a:xfrm>
            <a:off x="2136775" y="1447800"/>
            <a:ext cx="487045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Calibri" panose="020F0502020204030204" charset="0"/>
                <a:ea typeface="等线" panose="02010600030101010101" charset="-122"/>
              </a:rPr>
              <a:t>谢谢观看</a:t>
            </a:r>
          </a:p>
        </p:txBody>
      </p:sp>
      <p:pic>
        <p:nvPicPr>
          <p:cNvPr id="78851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575" y="2759710"/>
            <a:ext cx="2482850" cy="58578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开发信的最最最主要的目的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得到客户回复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1"/>
          <p:cNvSpPr txBox="1"/>
          <p:nvPr/>
        </p:nvSpPr>
        <p:spPr>
          <a:xfrm>
            <a:off x="88265" y="770255"/>
            <a:ext cx="896747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开发信的弊端：</a:t>
            </a:r>
          </a:p>
          <a:p>
            <a:pPr algn="l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、打开率低</a:t>
            </a:r>
          </a:p>
          <a:p>
            <a:pPr algn="l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2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、回复率低</a:t>
            </a:r>
          </a:p>
          <a:p>
            <a:pPr algn="l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3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、质量不高（造成上面两个现状的原因）</a:t>
            </a:r>
            <a:endParaRPr lang="zh-CN" sz="1800"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lang="zh-CN" sz="1800"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lang="zh-CN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能让客户回复的三个点：</a:t>
            </a:r>
          </a:p>
          <a:p>
            <a:pPr algn="l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、天时：市场优势，产品优势，时势优势</a:t>
            </a:r>
          </a:p>
          <a:p>
            <a:pPr algn="l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2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、地利：实际距离与虚拟距离</a:t>
            </a:r>
          </a:p>
          <a:p>
            <a:pPr algn="l"/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3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、人和：用心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创意，坚持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低质量开发信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" y="897890"/>
            <a:ext cx="9128760" cy="3206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03DA33-4ED4-4686-A28E-356AD4531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874" y="897890"/>
            <a:ext cx="7507061" cy="37447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最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“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常规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”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开发信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" y="612775"/>
            <a:ext cx="9172575" cy="453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采购节开发信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激活沉睡客户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+mn-cs"/>
              </a:rPr>
              <a:t> </a:t>
            </a:r>
            <a:endParaRPr kumimoji="0" lang="zh-CN" altLang="en-US" sz="4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+mn-cs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1179BC-90B0-4F1B-AEFF-0BF15F7A6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944"/>
            <a:ext cx="7484811" cy="44405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1ADD2F-3252-45DF-9BCA-14E94AE3A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36" y="702943"/>
            <a:ext cx="4453799" cy="4453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12071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采购节开发信</a:t>
            </a:r>
            <a:r>
              <a:rPr lang="en-US" altLang="zh-CN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激活孤儿客户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+mn-cs"/>
              </a:rPr>
              <a:t> </a:t>
            </a:r>
            <a:endParaRPr kumimoji="0" lang="zh-CN" altLang="en-US" sz="4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+mn-cs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1">
            <a:extLst>
              <a:ext uri="{FF2B5EF4-FFF2-40B4-BE49-F238E27FC236}">
                <a16:creationId xmlns:a16="http://schemas.microsoft.com/office/drawing/2014/main" id="{3ACAEB47-5174-445E-B819-CDA72F67F083}"/>
              </a:ext>
            </a:extLst>
          </p:cNvPr>
          <p:cNvSpPr txBox="1"/>
          <p:nvPr/>
        </p:nvSpPr>
        <p:spPr>
          <a:xfrm>
            <a:off x="88265" y="626745"/>
            <a:ext cx="8967470" cy="44935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Dear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Wish you have a nice day and everything goes well. 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Today our company held a meeting of our VIP customers in the past 5 years, sure you were one of them. 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The purpose of our meeting is mainly trying to feedback our old customers in our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xxxth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anniversary celebration, especially the one like you who helped us a lot in our most difficult time, your help would be recorded in our company big history event. 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As per our transaction record, you placed total around $xxx to our company in the past xxx years/months, our company would love to feedback you $xxx(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总金额的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1/10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左右，取个总数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). </a:t>
            </a:r>
            <a:br>
              <a:rPr lang="zh-CN" altLang="en-US" dirty="0">
                <a:solidFill>
                  <a:schemeClr val="bg1"/>
                </a:solidFill>
              </a:rPr>
            </a:b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So if you are still interested in our products like xxx, xxx, xxx please reply my email so that we can have the further communication. 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Looking forward to your kind reply. </a:t>
            </a:r>
            <a:br>
              <a:rPr lang="en-US" altLang="zh-CN" dirty="0">
                <a:solidFill>
                  <a:schemeClr val="bg1"/>
                </a:solidFill>
              </a:rPr>
            </a:b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Best Regards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Yours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不用怕，送的金额就在客户将来的新订单里面每次给客户抵扣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左右就行了（心态放宽一点就好了，因为不下单的客户就不是我们的客户，现在我们在我们竞争对手那里抢饭吃）</a:t>
            </a:r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270950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开发信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利用天时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-1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1"/>
          <p:cNvSpPr txBox="1"/>
          <p:nvPr/>
        </p:nvSpPr>
        <p:spPr>
          <a:xfrm>
            <a:off x="88265" y="626745"/>
            <a:ext cx="8967470" cy="429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Dear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Xxx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（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不要用Hi或Hello，保持专业，名字首字母一定要大写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）</a:t>
            </a:r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It is my honor to write an email to you for potential business opportunities about our products xxx. </a:t>
            </a:r>
          </a:p>
          <a:p>
            <a:pPr algn="l"/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This is xxx from xxx Company, which is a professional manufacturer of xxx products with more than 20 years experience.</a:t>
            </a:r>
          </a:p>
          <a:p>
            <a:pPr algn="l"/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一句话做出简短的公司介绍，人，公司，厂家，产品，年限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</a:t>
            </a:r>
          </a:p>
          <a:p>
            <a:pPr algn="l"/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We are the first one who developed this product xxx, (we are also the only one who can supply you both of the PATENT and FDA Certificate,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这句话如果有这些东西的话就加上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), </a:t>
            </a:r>
            <a:r>
              <a:rPr dirty="0">
                <a:solidFill>
                  <a:srgbClr val="FFFF00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please refer to attachment for the detailed information of it. </a:t>
            </a:r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或：We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are the first and only one who gained the order from brand customer (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Warmart或其它知名品牌</a:t>
            </a:r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） about our product xxx. </a:t>
            </a:r>
          </a:p>
          <a:p>
            <a:pPr algn="l"/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以新品（如有专利或其它认证提供更好）或是合作品牌来吸引客户</a:t>
            </a:r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Now it has huge potential market, if you have any interests in it, please never hesitate to let me know, thank you very much. </a:t>
            </a:r>
          </a:p>
          <a:p>
            <a:pPr algn="l"/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告诉客户这个产品的庞大市场吸引客户</a:t>
            </a:r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Looking forward to your kind reply!</a:t>
            </a:r>
          </a:p>
          <a:p>
            <a:pPr algn="l"/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Best Regards</a:t>
            </a:r>
          </a:p>
          <a:p>
            <a:pPr algn="l"/>
            <a:r>
              <a:rPr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Yours </a:t>
            </a:r>
            <a:r>
              <a:rPr dirty="0" err="1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Xxx</a:t>
            </a:r>
            <a:endParaRPr dirty="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开发信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利用天时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-2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1"/>
          <p:cNvSpPr txBox="1"/>
          <p:nvPr/>
        </p:nvSpPr>
        <p:spPr>
          <a:xfrm>
            <a:off x="88265" y="626745"/>
            <a:ext cx="8967470" cy="46158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sz="1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Dear </a:t>
            </a: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Xxx</a:t>
            </a:r>
            <a:r>
              <a:rPr sz="1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It is my honor to write an email to you for potential business opportunities about our products xxx. </a:t>
            </a: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This is xxx from xxx Company, which is a professional manufacturer of xxx products with more than 20 years experience. </a:t>
            </a: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Now we have successfully developed the new hot products (Cat Claw Cup) with only 1/3 cost of the original one, if you have any interests in it please never hesitate to let me know, thank you very much. </a:t>
            </a:r>
          </a:p>
          <a:p>
            <a:pPr algn="l"/>
            <a:r>
              <a:rPr sz="1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（新品加比原装价格便宜2/3来吸引客户）</a:t>
            </a: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4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Best Regards</a:t>
            </a:r>
          </a:p>
          <a:p>
            <a:pPr algn="l"/>
            <a:r>
              <a:rPr sz="14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Yours Xxx</a:t>
            </a: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6"/>
          <a:srcRect b="43397"/>
          <a:stretch>
            <a:fillRect/>
          </a:stretch>
        </p:blipFill>
        <p:spPr>
          <a:xfrm>
            <a:off x="177800" y="3021330"/>
            <a:ext cx="5264150" cy="13608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810" y="65405"/>
            <a:ext cx="7886700" cy="611505"/>
          </a:xfrm>
        </p:spPr>
        <p:txBody>
          <a:bodyPr/>
          <a:lstStyle/>
          <a:p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开发信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</a:t>
            </a:r>
            <a:r>
              <a:rPr lang="zh-CN" altLang="en-US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利用地利</a:t>
            </a:r>
            <a:r>
              <a:rPr lang="en-US" altLang="zh-CN" sz="28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Brush Script Std" panose="03060802040607070404" charset="0"/>
              </a:rPr>
              <a:t>-2</a:t>
            </a:r>
          </a:p>
        </p:txBody>
      </p:sp>
      <p:sp>
        <p:nvSpPr>
          <p:cNvPr id="21506" name="PA_文本框 10"/>
          <p:cNvSpPr txBox="1"/>
          <p:nvPr>
            <p:custDataLst>
              <p:tags r:id="rId2"/>
            </p:custDataLst>
          </p:nvPr>
        </p:nvSpPr>
        <p:spPr>
          <a:xfrm>
            <a:off x="4417060" y="1993900"/>
            <a:ext cx="309880" cy="78359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4500" b="1" dirty="0">
                <a:solidFill>
                  <a:srgbClr val="C00000"/>
                </a:solidFill>
                <a:latin typeface="Calibri" panose="020F0502020204030204" charset="0"/>
                <a:ea typeface="等线" panose="02010600030101010101" charset="-122"/>
              </a:rPr>
              <a:t> </a:t>
            </a:r>
            <a:endParaRPr lang="zh-CN" altLang="en-US" sz="4500" b="1" dirty="0">
              <a:solidFill>
                <a:srgbClr val="C00000"/>
              </a:solidFill>
              <a:latin typeface="Calibri" panose="020F0502020204030204" charset="0"/>
              <a:ea typeface="等线" panose="02010600030101010101" charset="-122"/>
            </a:endParaRPr>
          </a:p>
        </p:txBody>
      </p:sp>
      <p:pic>
        <p:nvPicPr>
          <p:cNvPr id="21508" name="图片 1" descr="天成logo白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39370"/>
            <a:ext cx="1810385" cy="427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文本框 1"/>
          <p:cNvSpPr txBox="1"/>
          <p:nvPr/>
        </p:nvSpPr>
        <p:spPr>
          <a:xfrm>
            <a:off x="88265" y="626745"/>
            <a:ext cx="8967470" cy="4338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Dear 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Xxx</a:t>
            </a:r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It is my honor to write an email to you for potential business opportunities about our products xxx.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This is xxx from xxx Company, which is a professional manufacturer of xxx products with more than 20 years experience.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As the supplier of one of the biggest customer (xxx Hotel) in your country </a:t>
            </a:r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(利用</a:t>
            </a:r>
            <a:r>
              <a:rPr lang="zh-CN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客户的酒店图片或是公司图片来促进，记得要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P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上自己的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LOGO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更具有杀伤力</a:t>
            </a:r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）, 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I do believe I should have the whole product solution to meet your needs in the Hotel Products, i</a:t>
            </a:r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f you have any interests in this business, please reply so that we have have a further communication on how to make it happen. 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Looking forward to your kind reply!</a:t>
            </a:r>
          </a:p>
          <a:p>
            <a:pPr algn="l"/>
            <a:endParaRPr sz="1200">
              <a:solidFill>
                <a:schemeClr val="bg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Best Regards</a:t>
            </a:r>
          </a:p>
          <a:p>
            <a:pPr algn="l"/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Yours Xxx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t="15945" b="20223"/>
          <a:stretch>
            <a:fillRect/>
          </a:stretch>
        </p:blipFill>
        <p:spPr>
          <a:xfrm>
            <a:off x="172085" y="2466975"/>
            <a:ext cx="3709670" cy="16021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755" y="2466975"/>
            <a:ext cx="3173095" cy="15868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27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278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  <p:tag name="KSO_WM_TAG_VERSION" val="1.0"/>
  <p:tag name="KSO_WM_BEAUTIFY_FLAG" val="#wm#"/>
  <p:tag name="KSO_WM_TEMPLATE_THUMBS_INDEX" val="1、9、12、16、19、22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SUBCATEGORY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  <p:tag name="KSO_WM_TEMPLATE_CATEGORY" val="custom"/>
  <p:tag name="KSO_WM_TEMPLATE_INDEX" val="2018278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278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0C0"/>
      </a:accent1>
      <a:accent2>
        <a:srgbClr val="A5A5A5"/>
      </a:accent2>
      <a:accent3>
        <a:srgbClr val="FFFFFF"/>
      </a:accent3>
      <a:accent4>
        <a:srgbClr val="000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1221</Words>
  <Application>Microsoft Office PowerPoint</Application>
  <PresentationFormat>全屏显示(16:9)</PresentationFormat>
  <Paragraphs>159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黑体</vt:lpstr>
      <vt:lpstr>楷体</vt:lpstr>
      <vt:lpstr>Microsoft YaHei</vt:lpstr>
      <vt:lpstr>Microsoft YaHei</vt:lpstr>
      <vt:lpstr>Arial</vt:lpstr>
      <vt:lpstr>Calibri</vt:lpstr>
      <vt:lpstr>Impact</vt:lpstr>
      <vt:lpstr>Office 主题</vt:lpstr>
      <vt:lpstr>PowerPoint 演示文稿</vt:lpstr>
      <vt:lpstr>开发信的最最最主要的目的-得到客户回复</vt:lpstr>
      <vt:lpstr>低质量开发信</vt:lpstr>
      <vt:lpstr>最“常规”开发信</vt:lpstr>
      <vt:lpstr>采购节开发信-激活沉睡客户</vt:lpstr>
      <vt:lpstr>采购节开发信-激活孤儿客户</vt:lpstr>
      <vt:lpstr>开发信-利用天时-1</vt:lpstr>
      <vt:lpstr>开发信-利用天时-2</vt:lpstr>
      <vt:lpstr>开发信-利用地利-2</vt:lpstr>
      <vt:lpstr>开发信-利用地利-3</vt:lpstr>
      <vt:lpstr>开发信-利用人和-1</vt:lpstr>
      <vt:lpstr>开发信-利用人和-2</vt:lpstr>
      <vt:lpstr>总结：</vt:lpstr>
      <vt:lpstr>PowerPoint 演示文稿</vt:lpstr>
    </vt:vector>
  </TitlesOfParts>
  <Company>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炫彩水彩</dc:title>
  <dc:creator>第一PPT</dc:creator>
  <cp:keywords>www.1ppt.com</cp:keywords>
  <dc:description>www.1ppt.com</dc:description>
  <cp:lastModifiedBy>Cui Tangco</cp:lastModifiedBy>
  <cp:revision>199</cp:revision>
  <dcterms:created xsi:type="dcterms:W3CDTF">2017-04-14T13:54:00Z</dcterms:created>
  <dcterms:modified xsi:type="dcterms:W3CDTF">2021-02-05T09:40:38Z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